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70" r:id="rId11"/>
    <p:sldId id="271" r:id="rId12"/>
    <p:sldId id="273" r:id="rId13"/>
    <p:sldId id="275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5988E-E2EE-41AC-A87F-24BED64B818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73C10-1306-431D-9123-FEB470E6B1B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2942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78446-E7A3-4367-B041-611265E17A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1593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BDD4001-476E-4206-9747-03AAF3FD1DA4}" type="datetimeFigureOut">
              <a:rPr lang="sk-SK" smtClean="0"/>
              <a:pPr/>
              <a:t>10.12.2014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C094E4-4BB6-4132-A963-F14FD27491B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0" y="5157192"/>
            <a:ext cx="91440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k-SK" dirty="0" smtClean="0"/>
              <a:t>Súkromné bilingválne gymnázium BESST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chemeClr val="tx1"/>
                </a:solidFill>
              </a:rPr>
              <a:t>Ukážky príkladov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k prijímacím skúškam</a:t>
            </a:r>
            <a:r>
              <a:rPr lang="sk-SK" smtClean="0">
                <a:solidFill>
                  <a:schemeClr val="tx1"/>
                </a:solidFill>
              </a:rPr>
              <a:t/>
            </a:r>
            <a:br>
              <a:rPr lang="sk-SK" smtClean="0">
                <a:solidFill>
                  <a:schemeClr val="tx1"/>
                </a:solidFill>
              </a:rPr>
            </a:br>
            <a:r>
              <a:rPr lang="sk-SK" smtClean="0">
                <a:solidFill>
                  <a:schemeClr val="tx1"/>
                </a:solidFill>
              </a:rPr>
              <a:t>31</a:t>
            </a:r>
            <a:r>
              <a:rPr lang="sk-SK" smtClean="0">
                <a:solidFill>
                  <a:schemeClr val="tx1"/>
                </a:solidFill>
              </a:rPr>
              <a:t>.03.2015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             </a:t>
            </a:r>
            <a:endParaRPr lang="sk-SK" dirty="0" smtClean="0">
              <a:solidFill>
                <a:srgbClr val="92D0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030" y="0"/>
            <a:ext cx="2580970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smtClean="0"/>
              <a:t>READING COMPREHENSION V – </a:t>
            </a:r>
            <a:r>
              <a:rPr lang="sk-SK" sz="3200" smtClean="0"/>
              <a:t>slovná zásoba, spelling</a:t>
            </a:r>
          </a:p>
        </p:txBody>
      </p:sp>
      <p:sp>
        <p:nvSpPr>
          <p:cNvPr id="30723" name="Zástupný symbol obsahu 2"/>
          <p:cNvSpPr>
            <a:spLocks noGrp="1"/>
          </p:cNvSpPr>
          <p:nvPr>
            <p:ph idx="1"/>
          </p:nvPr>
        </p:nvSpPr>
        <p:spPr>
          <a:xfrm>
            <a:off x="468313" y="3213100"/>
            <a:ext cx="8229600" cy="2763838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sk-SK" sz="2000" b="1" dirty="0" smtClean="0">
                <a:latin typeface="+mj-lt"/>
              </a:rPr>
              <a:t>6.        </a:t>
            </a:r>
            <a:r>
              <a:rPr lang="en-US" sz="2400" dirty="0" smtClean="0">
                <a:latin typeface="+mj-lt"/>
              </a:rPr>
              <a:t>I can write with it and I can erase it.</a:t>
            </a: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                             </a:t>
            </a: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                        p_ _ _ _ _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WRITING  I</a:t>
            </a:r>
          </a:p>
        </p:txBody>
      </p:sp>
      <p:sp>
        <p:nvSpPr>
          <p:cNvPr id="3481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Georgia" pitchFamily="18" charset="0"/>
              <a:buNone/>
              <a:defRPr/>
            </a:pPr>
            <a:r>
              <a:rPr lang="sk-SK" sz="2000" b="1" dirty="0" smtClean="0">
                <a:latin typeface="+mj-lt"/>
              </a:rPr>
              <a:t>7.</a:t>
            </a:r>
          </a:p>
          <a:p>
            <a:pPr>
              <a:buClr>
                <a:schemeClr val="tx2"/>
              </a:buClr>
              <a:defRPr/>
            </a:pPr>
            <a:r>
              <a:rPr lang="en-US" sz="2400" dirty="0" smtClean="0">
                <a:latin typeface="+mj-lt"/>
              </a:rPr>
              <a:t>You live in a new </a:t>
            </a:r>
            <a:r>
              <a:rPr lang="sk-SK" sz="2400" dirty="0" smtClean="0">
                <a:latin typeface="+mj-lt"/>
              </a:rPr>
              <a:t>city</a:t>
            </a:r>
            <a:r>
              <a:rPr lang="en-US" sz="2400" dirty="0" smtClean="0">
                <a:latin typeface="+mj-lt"/>
              </a:rPr>
              <a:t>. Write a note to your friend about the </a:t>
            </a:r>
            <a:r>
              <a:rPr lang="sk-SK" sz="2400" dirty="0" smtClean="0">
                <a:latin typeface="+mj-lt"/>
              </a:rPr>
              <a:t>city</a:t>
            </a:r>
            <a:r>
              <a:rPr lang="en-US" sz="2400" dirty="0" smtClean="0">
                <a:latin typeface="+mj-lt"/>
              </a:rPr>
              <a:t>. </a:t>
            </a:r>
          </a:p>
          <a:p>
            <a:pPr>
              <a:defRPr/>
            </a:pPr>
            <a:endParaRPr lang="sk-SK" sz="2400" dirty="0" smtClean="0">
              <a:latin typeface="+mj-lt"/>
            </a:endParaRPr>
          </a:p>
          <a:p>
            <a:pPr>
              <a:buClr>
                <a:schemeClr val="tx2"/>
              </a:buClr>
              <a:defRPr/>
            </a:pPr>
            <a:r>
              <a:rPr lang="sk-SK" sz="2400" dirty="0" smtClean="0">
                <a:latin typeface="+mj-lt"/>
              </a:rPr>
              <a:t>25 – 35 slov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229600" cy="1066800"/>
          </a:xfrm>
        </p:spPr>
        <p:txBody>
          <a:bodyPr/>
          <a:lstStyle/>
          <a:p>
            <a:r>
              <a:rPr lang="sk-SK" smtClean="0"/>
              <a:t>WRITING II </a:t>
            </a:r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sk-SK" sz="2000" b="1" dirty="0" smtClean="0">
                <a:latin typeface="+mj-lt"/>
              </a:rPr>
              <a:t>8.</a:t>
            </a:r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buClr>
                <a:schemeClr val="tx2"/>
              </a:buClr>
              <a:defRPr/>
            </a:pPr>
            <a:r>
              <a:rPr lang="en-US" dirty="0" smtClean="0">
                <a:latin typeface="+mj-lt"/>
              </a:rPr>
              <a:t>Sender:            </a:t>
            </a:r>
            <a:r>
              <a:rPr lang="sk-SK" dirty="0" smtClean="0">
                <a:latin typeface="+mj-lt"/>
              </a:rPr>
              <a:t>A.</a:t>
            </a:r>
            <a:r>
              <a:rPr lang="en-US" dirty="0" smtClean="0">
                <a:latin typeface="+mj-lt"/>
              </a:rPr>
              <a:t> .........................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>
              <a:buClr>
                <a:schemeClr val="tx2"/>
              </a:buClr>
              <a:defRPr/>
            </a:pPr>
            <a:r>
              <a:rPr lang="en-US" dirty="0" smtClean="0">
                <a:latin typeface="+mj-lt"/>
              </a:rPr>
              <a:t>Address:     </a:t>
            </a:r>
            <a:r>
              <a:rPr lang="sk-SK" dirty="0" smtClean="0">
                <a:latin typeface="+mj-lt"/>
              </a:rPr>
              <a:t>      B. ............................</a:t>
            </a:r>
          </a:p>
        </p:txBody>
      </p:sp>
      <p:pic>
        <p:nvPicPr>
          <p:cNvPr id="38916" name="Picture 2" descr="C:\Users\dell_vostro_001\Desktop\postca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44688"/>
            <a:ext cx="417353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SPEAKING   I</a:t>
            </a:r>
          </a:p>
        </p:txBody>
      </p:sp>
      <p:sp>
        <p:nvSpPr>
          <p:cNvPr id="3891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  <a:defRPr/>
            </a:pPr>
            <a:endParaRPr lang="sk-SK" dirty="0" smtClean="0"/>
          </a:p>
          <a:p>
            <a:pPr>
              <a:buFont typeface="Georgia" pitchFamily="18" charset="0"/>
              <a:buNone/>
              <a:defRPr/>
            </a:pPr>
            <a:endParaRPr lang="sk-SK" dirty="0" smtClean="0"/>
          </a:p>
          <a:p>
            <a:pPr>
              <a:buFont typeface="Georgia" pitchFamily="18" charset="0"/>
              <a:buNone/>
              <a:defRPr/>
            </a:pPr>
            <a:endParaRPr lang="sk-SK" dirty="0" smtClean="0"/>
          </a:p>
          <a:p>
            <a:pPr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2"/>
                </a:solidFill>
                <a:latin typeface="+mj-lt"/>
              </a:rPr>
              <a:t>Uchádzač odpovedá na otázky skúšajúceho.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ok 3"/>
          <p:cNvPicPr>
            <a:picLocks noChangeAspect="1" noChangeArrowheads="1"/>
          </p:cNvPicPr>
          <p:nvPr/>
        </p:nvPicPr>
        <p:blipFill>
          <a:blip r:embed="rId2" cstate="print"/>
          <a:srcRect l="21318" t="12511" r="24780" b="26027"/>
          <a:stretch>
            <a:fillRect/>
          </a:stretch>
        </p:blipFill>
        <p:spPr bwMode="auto">
          <a:xfrm>
            <a:off x="4359275" y="3444875"/>
            <a:ext cx="47847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SPEAKING II</a:t>
            </a:r>
          </a:p>
        </p:txBody>
      </p:sp>
      <p:sp>
        <p:nvSpPr>
          <p:cNvPr id="4096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2"/>
                </a:solidFill>
                <a:latin typeface="+mj-lt"/>
              </a:rPr>
              <a:t>Komunikácia medzi uchádzačmi</a:t>
            </a:r>
          </a:p>
          <a:p>
            <a:pPr>
              <a:buFont typeface="Georgia" pitchFamily="18" charset="0"/>
              <a:buNone/>
              <a:defRPr/>
            </a:pPr>
            <a:endParaRPr lang="sk-SK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Uchádzač 1:  otázky </a:t>
            </a: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Uchádzač 2:  odpovede</a:t>
            </a: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výmena rolí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066800"/>
          </a:xfrm>
        </p:spPr>
        <p:txBody>
          <a:bodyPr/>
          <a:lstStyle/>
          <a:p>
            <a:r>
              <a:rPr lang="sk-SK" smtClean="0"/>
              <a:t>TYPY ÚLOH V TESTE ZO VŠP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95288" y="5805488"/>
            <a:ext cx="8229600" cy="387350"/>
          </a:xfrm>
        </p:spPr>
        <p:txBody>
          <a:bodyPr/>
          <a:lstStyle/>
          <a:p>
            <a:pPr algn="r">
              <a:buFont typeface="Georgia" pitchFamily="18" charset="0"/>
              <a:buNone/>
            </a:pPr>
            <a:r>
              <a:rPr lang="sk-SK" sz="1600" smtClean="0"/>
              <a:t>Zdroj: http://www.burjanoskole.sk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r>
              <a:rPr lang="sk-SK" smtClean="0"/>
              <a:t>VERBÁLNE SCHOPNOSTI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2692400"/>
          </a:xfrm>
        </p:spPr>
        <p:txBody>
          <a:bodyPr>
            <a:normAutofit fontScale="92500" lnSpcReduction="2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sk-SK" dirty="0" smtClean="0">
                <a:latin typeface="+mj-lt"/>
              </a:rPr>
              <a:t>Slovná zásoba </a:t>
            </a:r>
          </a:p>
          <a:p>
            <a:pPr lvl="1"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Synonymá</a:t>
            </a:r>
          </a:p>
          <a:p>
            <a:pPr lvl="1"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Antonymá</a:t>
            </a:r>
          </a:p>
          <a:p>
            <a:pPr lvl="1">
              <a:defRPr/>
            </a:pPr>
            <a:endParaRPr lang="sk-SK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2400" u="sng" dirty="0" smtClean="0">
                <a:solidFill>
                  <a:schemeClr val="tx1"/>
                </a:solidFill>
                <a:latin typeface="+mj-lt"/>
              </a:rPr>
              <a:t>Príklad č.1: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Slovo 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britký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má podobný význam ako slovo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vrtký	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ostrý	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hladký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mierny </a:t>
            </a:r>
          </a:p>
          <a:p>
            <a:pPr lvl="1">
              <a:buFont typeface="Georgia" pitchFamily="18" charset="0"/>
              <a:buNone/>
              <a:defRPr/>
            </a:pPr>
            <a:endParaRPr lang="sk-SK" sz="24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endParaRPr lang="sk-SK" dirty="0" smtClean="0"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endParaRPr lang="sk-SK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r>
              <a:rPr lang="sk-SK" smtClean="0"/>
              <a:t>VERBÁLNE SCHOPNOSTI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44674"/>
            <a:ext cx="8820150" cy="4536653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  <a:defRPr/>
            </a:pPr>
            <a:r>
              <a:rPr lang="sk-SK" sz="2600" dirty="0" smtClean="0">
                <a:latin typeface="+mj-lt"/>
              </a:rPr>
              <a:t>   Slovná zásoba </a:t>
            </a:r>
          </a:p>
          <a:p>
            <a:pPr lvl="1"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Význam menej častých slovenských slov</a:t>
            </a:r>
          </a:p>
          <a:p>
            <a:pPr lvl="1"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Význam cudzích slov</a:t>
            </a:r>
          </a:p>
          <a:p>
            <a:pPr lvl="1">
              <a:defRPr/>
            </a:pPr>
            <a:endParaRPr lang="sk-SK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2400" u="sng" dirty="0" smtClean="0">
                <a:solidFill>
                  <a:schemeClr val="tx1"/>
                </a:solidFill>
                <a:latin typeface="+mj-lt"/>
              </a:rPr>
              <a:t>Príklad č.2: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Roman sa vyjadroval 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ťažkopádne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. Z uvedého vyplýva, že Roman sa vyjadroval</a:t>
            </a:r>
            <a:br>
              <a:rPr lang="sk-SK" sz="1800" i="1" dirty="0" smtClean="0">
                <a:solidFill>
                  <a:schemeClr val="tx1"/>
                </a:solidFill>
                <a:latin typeface="+mj-lt"/>
              </a:rPr>
            </a:b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cudzími slovami, ktorým je ťažko porozumieť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dlho hľadal slová na vyjadrenie svojich myšlienok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veľmi pomaly, aby jeho zložitým slovám všetci porozumeli 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veľmi rýchlo, musela som sa sústrediť, aby som jeho slovám rozumela</a:t>
            </a:r>
          </a:p>
          <a:p>
            <a:pPr lvl="1">
              <a:buFont typeface="Georgia" pitchFamily="18" charset="0"/>
              <a:buNone/>
              <a:defRPr/>
            </a:pPr>
            <a:endParaRPr lang="sk-SK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/>
          <a:lstStyle/>
          <a:p>
            <a:r>
              <a:rPr lang="sk-SK" smtClean="0"/>
              <a:t>VERBÁLNE SCHOPNOSTI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3556000"/>
          </a:xfrm>
        </p:spPr>
        <p:txBody>
          <a:bodyPr>
            <a:normAutofit lnSpcReduction="1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sk-SK" sz="2600" dirty="0" smtClean="0">
                <a:latin typeface="+mj-lt"/>
              </a:rPr>
              <a:t>   Čítanie s porozumením </a:t>
            </a:r>
          </a:p>
          <a:p>
            <a:pPr lvl="1"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Porozumenie významu vety, odstavca</a:t>
            </a:r>
          </a:p>
          <a:p>
            <a:pPr lvl="1">
              <a:buFont typeface="Georgia" pitchFamily="18" charset="0"/>
              <a:buNone/>
              <a:defRPr/>
            </a:pPr>
            <a:endParaRPr lang="sk-SK" sz="11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endParaRPr lang="sk-SK" sz="11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č.3: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Ktorú dvojicu možno doplniť na zakryté miesta tak, aby vznikla zmysluplná veta? </a:t>
            </a:r>
          </a:p>
          <a:p>
            <a:pPr lvl="1">
              <a:buFont typeface="Georgia" pitchFamily="18" charset="0"/>
              <a:buNone/>
              <a:defRPr/>
            </a:pP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Milovníci prírody si ............... môžu kúpiť kvalitnú obuv či nepremokavé bundy a nohavice, ceny výbavy sa ............ pohybujú v stovkách eur.</a:t>
            </a:r>
            <a:br>
              <a:rPr lang="sk-SK" sz="1800" i="1" dirty="0" smtClean="0">
                <a:solidFill>
                  <a:schemeClr val="tx1"/>
                </a:solidFill>
                <a:latin typeface="+mj-lt"/>
              </a:rPr>
            </a:b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síce dnes / však niekedy	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bez problémov / totiž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zrejme / napriek tomu		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priamo na horách / v zahraničí</a:t>
            </a:r>
          </a:p>
          <a:p>
            <a:pPr lvl="1">
              <a:defRPr/>
            </a:pPr>
            <a:endParaRPr lang="sk-SK" sz="12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/>
          <a:lstStyle/>
          <a:p>
            <a:r>
              <a:rPr lang="sk-SK" smtClean="0"/>
              <a:t>VERBÁLNE SCHOPNOSTI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783637" cy="5157787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  <a:defRPr/>
            </a:pPr>
            <a:r>
              <a:rPr lang="sk-SK" sz="2600" dirty="0" smtClean="0">
                <a:latin typeface="+mj-lt"/>
              </a:rPr>
              <a:t>   </a:t>
            </a:r>
            <a:r>
              <a:rPr lang="sk-SK" dirty="0" smtClean="0">
                <a:latin typeface="+mj-lt"/>
              </a:rPr>
              <a:t>Čítanie s porozumením </a:t>
            </a:r>
          </a:p>
          <a:p>
            <a:pPr lvl="1">
              <a:defRPr/>
            </a:pPr>
            <a:r>
              <a:rPr lang="sk-SK" sz="2800" dirty="0" smtClean="0">
                <a:solidFill>
                  <a:srgbClr val="92D050"/>
                </a:solidFill>
                <a:latin typeface="+mj-lt"/>
              </a:rPr>
              <a:t>Porozumenie logickej štruktúry vety</a:t>
            </a:r>
          </a:p>
          <a:p>
            <a:pPr lvl="1">
              <a:defRPr/>
            </a:pPr>
            <a:r>
              <a:rPr lang="sk-SK" sz="2800" dirty="0" smtClean="0">
                <a:solidFill>
                  <a:srgbClr val="92D050"/>
                </a:solidFill>
                <a:latin typeface="+mj-lt"/>
              </a:rPr>
              <a:t>Porozumenie väzby slov vo vete</a:t>
            </a:r>
          </a:p>
          <a:p>
            <a:pPr lvl="1">
              <a:defRPr/>
            </a:pPr>
            <a:r>
              <a:rPr lang="sk-SK" sz="2800" dirty="0" smtClean="0">
                <a:solidFill>
                  <a:srgbClr val="92D050"/>
                </a:solidFill>
                <a:latin typeface="+mj-lt"/>
              </a:rPr>
              <a:t>Porozumenie časovej a kauzálnej následnosti viet</a:t>
            </a:r>
          </a:p>
          <a:p>
            <a:pPr lvl="1">
              <a:buFont typeface="Georgia" pitchFamily="18" charset="0"/>
              <a:buNone/>
              <a:defRPr/>
            </a:pPr>
            <a:endParaRPr lang="sk-SK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č.4: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Každá kocka má 8 vrcholov, 12 hrán a 6 stien, obsah ktorých keď spočítame,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vypočítame povrch. </a:t>
            </a:r>
          </a:p>
          <a:p>
            <a:pPr lvl="1">
              <a:buFont typeface="Georgia" pitchFamily="18" charset="0"/>
              <a:buNone/>
              <a:defRPr/>
            </a:pP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Slovo „ktorých“  pomenúva</a:t>
            </a:r>
          </a:p>
          <a:p>
            <a:pPr lvl="1">
              <a:buFont typeface="Georgia" pitchFamily="18" charset="0"/>
              <a:buNone/>
              <a:defRPr/>
            </a:pP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2">
              <a:buFont typeface="Wingdings 2" pitchFamily="18" charset="2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vrcholy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hrany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steny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kocky</a:t>
            </a:r>
          </a:p>
          <a:p>
            <a:pPr lvl="1">
              <a:defRPr/>
            </a:pPr>
            <a:endParaRPr lang="sk-SK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smtClean="0"/>
              <a:t>TYPY ÚLOH V TESTE </a:t>
            </a:r>
            <a:br>
              <a:rPr lang="sk-SK" smtClean="0"/>
            </a:br>
            <a:r>
              <a:rPr lang="sk-SK" smtClean="0"/>
              <a:t>        Z ANGLICKÉHO JAZYKA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292600"/>
            <a:ext cx="8229600" cy="387350"/>
          </a:xfrm>
        </p:spPr>
        <p:txBody>
          <a:bodyPr>
            <a:noAutofit/>
          </a:bodyPr>
          <a:lstStyle/>
          <a:p>
            <a:pPr>
              <a:buFont typeface="Georgia" pitchFamily="18" charset="0"/>
              <a:buNone/>
              <a:defRPr/>
            </a:pPr>
            <a:r>
              <a:rPr lang="sk-SK" sz="2000" dirty="0" smtClean="0">
                <a:latin typeface="+mj-lt"/>
              </a:rPr>
              <a:t>Listening 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000" dirty="0" smtClean="0">
                <a:latin typeface="+mj-lt"/>
              </a:rPr>
              <a:t>Reading Comprehension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000" dirty="0" smtClean="0">
                <a:latin typeface="+mj-lt"/>
              </a:rPr>
              <a:t>Writing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000" dirty="0" smtClean="0">
                <a:latin typeface="+mj-lt"/>
              </a:rPr>
              <a:t>Speaking</a:t>
            </a:r>
            <a:endParaRPr lang="sk-SK" sz="20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066800"/>
          </a:xfrm>
        </p:spPr>
        <p:txBody>
          <a:bodyPr/>
          <a:lstStyle/>
          <a:p>
            <a:r>
              <a:rPr lang="sk-SK" smtClean="0"/>
              <a:t>VERBÁLNE SCHOPNOSTI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2"/>
            <a:ext cx="8229600" cy="5256932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  <a:defRPr/>
            </a:pPr>
            <a:r>
              <a:rPr lang="sk-SK" sz="1700" dirty="0" smtClean="0">
                <a:latin typeface="+mj-lt"/>
              </a:rPr>
              <a:t>   </a:t>
            </a:r>
            <a:r>
              <a:rPr lang="sk-SK" sz="2000" dirty="0" smtClean="0">
                <a:latin typeface="+mj-lt"/>
              </a:rPr>
              <a:t>Čítanie s porozumením </a:t>
            </a:r>
          </a:p>
          <a:p>
            <a:pPr lvl="1">
              <a:defRPr/>
            </a:pPr>
            <a:r>
              <a:rPr lang="sk-SK" sz="2000" dirty="0" smtClean="0">
                <a:solidFill>
                  <a:srgbClr val="92D050"/>
                </a:solidFill>
                <a:latin typeface="+mj-lt"/>
              </a:rPr>
              <a:t>Porozumenie textu, výber informácií z textu</a:t>
            </a:r>
          </a:p>
          <a:p>
            <a:pPr lvl="1">
              <a:buFont typeface="Georgia" pitchFamily="18" charset="0"/>
              <a:buNone/>
              <a:defRPr/>
            </a:pPr>
            <a:endParaRPr lang="sk-SK" sz="17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2400" u="sng" dirty="0" smtClean="0">
                <a:solidFill>
                  <a:schemeClr val="tx1"/>
                </a:solidFill>
                <a:latin typeface="+mj-lt"/>
              </a:rPr>
              <a:t>Príklad č.5: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Matematici nám častokrát rozširujú obzory. Informujú nás o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ekonomických trendoch, vývojoch chorobnosti, raste populácie.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Matematika je dobrá na to, aby nás pravdivo informovala, avšak môže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spôsobovať aj nedorozumenia a klamlivé závery. Čísla majú zvláštny dar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pomýliť a oklamať ľudí.</a:t>
            </a:r>
          </a:p>
          <a:p>
            <a:pPr lvl="1">
              <a:spcBef>
                <a:spcPts val="600"/>
              </a:spcBef>
              <a:buFont typeface="Georgia" pitchFamily="18" charset="0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	Tento odsek najlepšie vystihuje tvrdenie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7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štúdium matematiky je nebezpečné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7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lepšie sa oplatí veriť slovám ako číslam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7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študovať matematiku má väčší význam ako študovať iné vedné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       disciplíny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7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sila čísel je v tom, že nemôžu klamať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700" b="1" i="1" dirty="0" smtClean="0">
                <a:solidFill>
                  <a:schemeClr val="tx1"/>
                </a:solidFill>
                <a:latin typeface="+mj-lt"/>
              </a:rPr>
              <a:t>E: </a:t>
            </a:r>
            <a:r>
              <a:rPr lang="sk-SK" sz="1700" i="1" dirty="0" smtClean="0">
                <a:solidFill>
                  <a:schemeClr val="tx1"/>
                </a:solidFill>
                <a:latin typeface="+mj-lt"/>
              </a:rPr>
              <a:t>čísla sú niekedy použité na to, aby zneistili ľudí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1066800"/>
          </a:xfrm>
        </p:spPr>
        <p:txBody>
          <a:bodyPr/>
          <a:lstStyle/>
          <a:p>
            <a:r>
              <a:rPr lang="sk-SK" smtClean="0"/>
              <a:t>ANALYTICKÉ SCHOPNOSTI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324350"/>
          </a:xfrm>
        </p:spPr>
        <p:txBody>
          <a:bodyPr>
            <a:normAutofit fontScale="92500" lnSpcReduction="20000"/>
          </a:bodyPr>
          <a:lstStyle/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Analytické myslenie, analógie, porovnávanie,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zovšeobecňovanie</a:t>
            </a:r>
          </a:p>
          <a:p>
            <a:pPr lvl="1"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čo nepatrí do skupiny</a:t>
            </a:r>
          </a:p>
          <a:p>
            <a:pPr lvl="1"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analógie – rovnaký logický vzťah</a:t>
            </a:r>
            <a:br>
              <a:rPr lang="sk-SK" dirty="0" smtClean="0">
                <a:solidFill>
                  <a:srgbClr val="92D050"/>
                </a:solidFill>
                <a:latin typeface="+mj-lt"/>
              </a:rPr>
            </a:br>
            <a:endParaRPr lang="sk-SK" sz="14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č.6: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Tri z uvedených pojmov spája istá logická súvislosť. 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Ktorý z pojmov do skupiny nepatrí?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často	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sk-SK" sz="1800" b="1" i="1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sk-SK" sz="1800" i="1" smtClean="0">
                <a:solidFill>
                  <a:schemeClr val="tx1"/>
                </a:solidFill>
                <a:latin typeface="+mj-lt"/>
              </a:rPr>
              <a:t>občas</a:t>
            </a: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nikdy	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dávno</a:t>
            </a:r>
          </a:p>
          <a:p>
            <a:pPr lvl="1">
              <a:buFont typeface="Georgia" pitchFamily="18" charset="0"/>
              <a:buNone/>
              <a:defRPr/>
            </a:pP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č.7: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Dvojica DARČEK – MAŠĽA je v rovnakom logickom vzťahu ako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posteľ – pyžamo	             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slnko – slnečník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auto – volant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vlasy - spona</a:t>
            </a:r>
            <a:endParaRPr lang="sk-SK" sz="18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7" cy="1066800"/>
          </a:xfrm>
        </p:spPr>
        <p:txBody>
          <a:bodyPr/>
          <a:lstStyle/>
          <a:p>
            <a:r>
              <a:rPr lang="sk-SK" smtClean="0"/>
              <a:t>ANALYTICKÉ SCHOPNOSTI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974"/>
            <a:ext cx="8351837" cy="5472385"/>
          </a:xfrm>
        </p:spPr>
        <p:txBody>
          <a:bodyPr>
            <a:normAutofit lnSpcReduction="10000"/>
          </a:bodyPr>
          <a:lstStyle/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Pojmové myslenie – </a:t>
            </a:r>
            <a:r>
              <a:rPr lang="sk-SK" dirty="0" smtClean="0">
                <a:solidFill>
                  <a:srgbClr val="92D050"/>
                </a:solidFill>
                <a:latin typeface="+mj-lt"/>
              </a:rPr>
              <a:t>schopnosť rýchlo sa oboznámiť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rgbClr val="92D050"/>
                </a:solidFill>
                <a:latin typeface="+mj-lt"/>
              </a:rPr>
              <a:t>s novým pojmom/vzťahom a ďalej s ním pracovať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Kauzálne myslenie a úsudky - </a:t>
            </a:r>
            <a:r>
              <a:rPr lang="sk-SK" dirty="0" smtClean="0">
                <a:solidFill>
                  <a:srgbClr val="92D050"/>
                </a:solidFill>
                <a:latin typeface="+mj-lt"/>
              </a:rPr>
              <a:t>logické uvažovanie</a:t>
            </a:r>
          </a:p>
          <a:p>
            <a:pPr lvl="1">
              <a:buFont typeface="Georgia" pitchFamily="18" charset="0"/>
              <a:buNone/>
              <a:defRPr/>
            </a:pPr>
            <a:endParaRPr lang="sk-SK" sz="105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č.8: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Základnú číslovku budeme nazývať samovzťažnou, ak jej zápis v slovenčine má presne toľko písmen, koľko vyjadruje príslušná číslovka. Koľko samovzťažných čísloviek má slovenčina?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ani jednu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jednu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dve	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viac ako dve</a:t>
            </a:r>
            <a:br>
              <a:rPr lang="sk-SK" sz="1800" i="1" dirty="0" smtClean="0">
                <a:solidFill>
                  <a:schemeClr val="tx1"/>
                </a:solidFill>
                <a:latin typeface="+mj-lt"/>
              </a:rPr>
            </a:b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č.9: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V každej knižnici sú knihy. Z uvedeného určite vyplýva, že 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Knihy sú iba v knižnici.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Knižnice sú určené výlučne pre knihy.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    C: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Nijaká knižnica nie je bez kníh.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Niektoré knižnice nemajú čitateľov.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1066800"/>
          </a:xfrm>
        </p:spPr>
        <p:txBody>
          <a:bodyPr/>
          <a:lstStyle/>
          <a:p>
            <a:r>
              <a:rPr lang="sk-SK" smtClean="0"/>
              <a:t>ANALYTICKÉ SCHOPNOSTI III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324350"/>
          </a:xfrm>
        </p:spPr>
        <p:txBody>
          <a:bodyPr>
            <a:normAutofit lnSpcReduction="10000"/>
          </a:bodyPr>
          <a:lstStyle/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   Logická analýza textu – </a:t>
            </a:r>
            <a:r>
              <a:rPr lang="sk-SK" dirty="0" smtClean="0">
                <a:solidFill>
                  <a:srgbClr val="92D050"/>
                </a:solidFill>
                <a:latin typeface="+mj-lt"/>
              </a:rPr>
              <a:t>schopnosť vyjadriť informácie priamo neuvedené v texte, no vyplývajúce z informácií v texte uvedených.</a:t>
            </a:r>
          </a:p>
          <a:p>
            <a:pPr lvl="1">
              <a:buFont typeface="Georgia" pitchFamily="18" charset="0"/>
              <a:buNone/>
              <a:defRPr/>
            </a:pPr>
            <a:endParaRPr lang="sk-SK" sz="12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č.10: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 Ktoré z tvrdení I) – IV) vyplývajú z nasledujúceho textu?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  Všetky konáre sú kvetmi. Všetky kvety sú listami.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I)   Všetky konáre sú listami.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II)  Všetky listy sú konármi.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III) Všetky kvety sú konármi.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IV) Niektoré kvety sú konármi.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Nijaké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Iba I) a IV)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Iba II) a III)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Všetky</a:t>
            </a:r>
          </a:p>
          <a:p>
            <a:pPr marL="925512" lvl="1" indent="-514350">
              <a:buFont typeface="Georgia" pitchFamily="18" charset="0"/>
              <a:buAutoNum type="romanUcParenR"/>
              <a:defRPr/>
            </a:pPr>
            <a:endParaRPr lang="sk-SK" sz="2000" i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1066800"/>
          </a:xfrm>
        </p:spPr>
        <p:txBody>
          <a:bodyPr/>
          <a:lstStyle/>
          <a:p>
            <a:r>
              <a:rPr lang="sk-SK" smtClean="0"/>
              <a:t>KVANTITATÍVNE SCHOPNOSTI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213"/>
            <a:ext cx="9396413" cy="4752975"/>
          </a:xfrm>
        </p:spPr>
        <p:txBody>
          <a:bodyPr/>
          <a:lstStyle/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  Schopnosť odhaľovať štruktúru (následnosť, kauzalitu) 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r>
              <a:rPr lang="sk-SK" dirty="0" smtClean="0">
                <a:solidFill>
                  <a:schemeClr val="tx1"/>
                </a:solidFill>
                <a:latin typeface="+mj-lt"/>
              </a:rPr>
              <a:t>v logických štruktúrach </a:t>
            </a:r>
            <a:r>
              <a:rPr lang="sk-SK" dirty="0" smtClean="0">
                <a:solidFill>
                  <a:srgbClr val="92D050"/>
                </a:solidFill>
                <a:latin typeface="+mj-lt"/>
              </a:rPr>
              <a:t>– schopnosť doplniť </a:t>
            </a:r>
            <a:br>
              <a:rPr lang="sk-SK" dirty="0" smtClean="0">
                <a:solidFill>
                  <a:srgbClr val="92D050"/>
                </a:solidFill>
                <a:latin typeface="+mj-lt"/>
              </a:rPr>
            </a:br>
            <a:r>
              <a:rPr lang="sk-SK" dirty="0" smtClean="0">
                <a:solidFill>
                  <a:srgbClr val="92D050"/>
                </a:solidFill>
                <a:latin typeface="+mj-lt"/>
              </a:rPr>
              <a:t>v postupnosti ďalšie číslo, znak, skupinu znakov.</a:t>
            </a:r>
          </a:p>
          <a:p>
            <a:pPr lvl="1">
              <a:buFont typeface="Georgia" pitchFamily="18" charset="0"/>
              <a:buNone/>
              <a:defRPr/>
            </a:pPr>
            <a:endParaRPr lang="sk-SK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č.11: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i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Nasledujúca postupnosť je utvorená podľa istého logického princípu.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  Ktorá z možností by mala byť doplnená na chýbajúce miesto?</a:t>
            </a:r>
          </a:p>
          <a:p>
            <a:pPr marL="925512" lvl="1" indent="-514350">
              <a:buFont typeface="Georgia" pitchFamily="18" charset="0"/>
              <a:buNone/>
              <a:defRPr/>
            </a:pPr>
            <a:endParaRPr lang="sk-SK" sz="1800" i="1" dirty="0" smtClean="0">
              <a:solidFill>
                <a:schemeClr val="tx1"/>
              </a:solidFill>
              <a:latin typeface="+mj-lt"/>
            </a:endParaRPr>
          </a:p>
          <a:p>
            <a:pPr marL="925512" lvl="1" indent="-514350">
              <a:buFont typeface="Georgia" pitchFamily="18" charset="0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SCD, TEF, UGH, ________, WKL</a:t>
            </a:r>
          </a:p>
          <a:p>
            <a:pPr marL="1190625" lvl="2" indent="-514350">
              <a:buFont typeface="Wingdings 2" pitchFamily="18" charset="2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CMN	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B: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 UJI</a:t>
            </a:r>
          </a:p>
          <a:p>
            <a:pPr marL="1190625" lvl="2" indent="-514350">
              <a:buFont typeface="Wingdings 2" pitchFamily="18" charset="2"/>
              <a:buNone/>
              <a:defRPr/>
            </a:pP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VIJ				</a:t>
            </a:r>
            <a:r>
              <a:rPr lang="sk-SK" sz="1800" b="1" i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i="1" dirty="0" smtClean="0">
                <a:solidFill>
                  <a:schemeClr val="tx1"/>
                </a:solidFill>
                <a:latin typeface="+mj-lt"/>
              </a:rPr>
              <a:t>IJT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http://www.indiabix.com/_files/images/data-interpretation/line-charts/15-3-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673600"/>
            <a:ext cx="41767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1066800"/>
          </a:xfrm>
        </p:spPr>
        <p:txBody>
          <a:bodyPr/>
          <a:lstStyle/>
          <a:p>
            <a:r>
              <a:rPr lang="sk-SK" smtClean="0"/>
              <a:t>KVANTITATÍVNE SCHOPNOSTI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975" y="1341438"/>
            <a:ext cx="8785225" cy="4324350"/>
          </a:xfrm>
        </p:spPr>
        <p:txBody>
          <a:bodyPr>
            <a:normAutofit lnSpcReduction="10000"/>
          </a:bodyPr>
          <a:lstStyle/>
          <a:p>
            <a:pPr lvl="1">
              <a:buFont typeface="Georgia" pitchFamily="18" charset="0"/>
              <a:buNone/>
              <a:defRPr/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   Schopnosť analyzovať a interpretovať dáta uvedené a prezentované vo forme tabuľky alebo grafu – </a:t>
            </a:r>
            <a:r>
              <a:rPr lang="sk-SK" sz="2400" dirty="0" smtClean="0">
                <a:solidFill>
                  <a:srgbClr val="92D050"/>
                </a:solidFill>
                <a:latin typeface="+mj-lt"/>
              </a:rPr>
              <a:t>schopnosť určiť, ktoré tvrdenie vyplýva z údajov v tabuľke/grafe, schopnosť nájsť potrebné informácie v tabuľke /grafe a ďalej s nimi pracovať.</a:t>
            </a:r>
          </a:p>
          <a:p>
            <a:pPr lvl="1">
              <a:buFont typeface="Georgia" pitchFamily="18" charset="0"/>
              <a:buNone/>
              <a:defRPr/>
            </a:pPr>
            <a:endParaRPr lang="sk-SK" sz="12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Georgia" pitchFamily="18" charset="0"/>
              <a:buNone/>
              <a:defRPr/>
            </a:pPr>
            <a:r>
              <a:rPr lang="sk-SK" u="sng" dirty="0" smtClean="0">
                <a:solidFill>
                  <a:schemeClr val="tx1"/>
                </a:solidFill>
                <a:latin typeface="+mj-lt"/>
              </a:rPr>
              <a:t>Príklad č. 12: 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Graf zobrazuje počet áút (v tis.) vyrobených v 2 továrňach v rokoch 1997-2002. 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														                          V ktorom roku bol najväčší 					             rozdiel v počte vyrobených 					             </a:t>
            </a:r>
            <a:r>
              <a:rPr lang="sk-SK" sz="1800" dirty="0" err="1" smtClean="0">
                <a:solidFill>
                  <a:schemeClr val="tx1"/>
                </a:solidFill>
                <a:latin typeface="+mj-lt"/>
              </a:rPr>
              <a:t>áút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 v továrni X a v továrni Y?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							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A: 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1997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	B: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 1998</a:t>
            </a:r>
          </a:p>
          <a:p>
            <a:pPr lvl="1">
              <a:buFont typeface="Georgia" pitchFamily="18" charset="0"/>
              <a:buNone/>
              <a:defRPr/>
            </a:pP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							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C: 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1999	</a:t>
            </a:r>
            <a:r>
              <a:rPr lang="sk-SK" sz="1800" b="1" dirty="0" smtClean="0">
                <a:solidFill>
                  <a:schemeClr val="tx1"/>
                </a:solidFill>
                <a:latin typeface="+mj-lt"/>
              </a:rPr>
              <a:t>D: </a:t>
            </a:r>
            <a:r>
              <a:rPr lang="sk-SK" sz="1800" dirty="0" smtClean="0">
                <a:solidFill>
                  <a:schemeClr val="tx1"/>
                </a:solidFill>
                <a:latin typeface="+mj-lt"/>
              </a:rPr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066800"/>
          </a:xfrm>
        </p:spPr>
        <p:txBody>
          <a:bodyPr/>
          <a:lstStyle/>
          <a:p>
            <a:r>
              <a:rPr lang="sk-SK" smtClean="0"/>
              <a:t>Listening I - porovnávame</a:t>
            </a:r>
          </a:p>
        </p:txBody>
      </p:sp>
      <p:pic>
        <p:nvPicPr>
          <p:cNvPr id="25603" name="Obrázok 3"/>
          <p:cNvPicPr>
            <a:picLocks noChangeAspect="1"/>
          </p:cNvPicPr>
          <p:nvPr/>
        </p:nvPicPr>
        <p:blipFill>
          <a:blip r:embed="rId3" cstate="print"/>
          <a:srcRect l="21686" t="53822" r="4132" b="11855"/>
          <a:stretch>
            <a:fillRect/>
          </a:stretch>
        </p:blipFill>
        <p:spPr bwMode="auto">
          <a:xfrm>
            <a:off x="468313" y="2852738"/>
            <a:ext cx="74882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BlokTextu 4"/>
          <p:cNvSpPr txBox="1">
            <a:spLocks noChangeArrowheads="1"/>
          </p:cNvSpPr>
          <p:nvPr/>
        </p:nvSpPr>
        <p:spPr bwMode="auto">
          <a:xfrm>
            <a:off x="684213" y="5157788"/>
            <a:ext cx="720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	A		           B			      C</a:t>
            </a:r>
          </a:p>
        </p:txBody>
      </p:sp>
      <p:pic>
        <p:nvPicPr>
          <p:cNvPr id="5" name="Listening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9534" y="5670551"/>
            <a:ext cx="818852" cy="81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11188" y="2565400"/>
            <a:ext cx="5048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1400" b="1" dirty="0">
                <a:latin typeface="+mj-lt"/>
              </a:rPr>
              <a:t>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smtClean="0"/>
              <a:t>Listening II – vyberáme na základe 			  informácií, opisu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50825" y="4076700"/>
            <a:ext cx="69850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sk-SK" b="1" dirty="0">
                <a:latin typeface="+mj-lt"/>
              </a:rPr>
              <a:t>2.</a:t>
            </a:r>
            <a:r>
              <a:rPr lang="sk-SK" b="1" dirty="0"/>
              <a:t>  </a:t>
            </a:r>
            <a:r>
              <a:rPr lang="sk-SK" sz="1600" b="1" dirty="0" err="1"/>
              <a:t>Example</a:t>
            </a:r>
            <a:r>
              <a:rPr lang="sk-SK" sz="1600" b="1" dirty="0"/>
              <a:t>:</a:t>
            </a:r>
          </a:p>
          <a:p>
            <a:pPr marL="342900" indent="-342900">
              <a:defRPr/>
            </a:pPr>
            <a:r>
              <a:rPr lang="sk-SK" dirty="0"/>
              <a:t>	</a:t>
            </a:r>
            <a:r>
              <a:rPr lang="sk-SK" dirty="0" err="1"/>
              <a:t>Cousin</a:t>
            </a:r>
            <a:r>
              <a:rPr lang="sk-SK" dirty="0"/>
              <a:t>   ...........</a:t>
            </a:r>
          </a:p>
          <a:p>
            <a:pPr marL="342900" indent="-342900">
              <a:defRPr/>
            </a:pPr>
            <a:r>
              <a:rPr lang="sk-SK" dirty="0"/>
              <a:t>	</a:t>
            </a:r>
            <a:endParaRPr lang="sk-SK" u="sng" dirty="0">
              <a:latin typeface="+mj-lt"/>
            </a:endParaRPr>
          </a:p>
          <a:p>
            <a:pPr>
              <a:defRPr/>
            </a:pPr>
            <a:endParaRPr lang="sk-SK" u="sng" dirty="0">
              <a:latin typeface="+mj-lt"/>
            </a:endParaRPr>
          </a:p>
          <a:p>
            <a:pPr>
              <a:defRPr/>
            </a:pPr>
            <a:r>
              <a:rPr lang="sk-SK" u="sng" dirty="0">
                <a:latin typeface="+mj-lt"/>
              </a:rPr>
              <a:t>PEOPLE</a:t>
            </a:r>
            <a:r>
              <a:rPr lang="sk-SK" dirty="0">
                <a:latin typeface="+mj-lt"/>
              </a:rPr>
              <a:t>				</a:t>
            </a:r>
            <a:r>
              <a:rPr lang="sk-SK" u="sng" dirty="0">
                <a:latin typeface="+mj-lt"/>
              </a:rPr>
              <a:t>PRESENTS</a:t>
            </a:r>
          </a:p>
          <a:p>
            <a:pPr>
              <a:defRPr/>
            </a:pPr>
            <a:endParaRPr lang="sk-SK" dirty="0"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latin typeface="+mj-lt"/>
              </a:rPr>
              <a:t>Mum				 A  pen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latin typeface="+mj-lt"/>
              </a:rPr>
              <a:t>Cousin		              B  book</a:t>
            </a:r>
          </a:p>
          <a:p>
            <a:pPr marL="342900" indent="-342900">
              <a:buFontTx/>
              <a:buAutoNum type="arabicPeriod"/>
              <a:defRPr/>
            </a:pPr>
            <a:endParaRPr lang="sk-SK" dirty="0">
              <a:latin typeface="+mj-lt"/>
            </a:endParaRPr>
          </a:p>
          <a:p>
            <a:pPr marL="342900" indent="-342900">
              <a:defRPr/>
            </a:pPr>
            <a:endParaRPr lang="sk-SK" dirty="0">
              <a:latin typeface="+mj-lt"/>
            </a:endParaRPr>
          </a:p>
        </p:txBody>
      </p:sp>
      <p:pic>
        <p:nvPicPr>
          <p:cNvPr id="7" name="Listening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89240"/>
            <a:ext cx="867767" cy="86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313" y="2781300"/>
            <a:ext cx="8675687" cy="1223963"/>
          </a:xfrm>
        </p:spPr>
        <p:txBody>
          <a:bodyPr/>
          <a:lstStyle/>
          <a:p>
            <a:pPr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sk-SK" sz="1800" dirty="0" smtClean="0">
                <a:latin typeface="+mj-lt"/>
              </a:rPr>
              <a:t>    </a:t>
            </a:r>
            <a:r>
              <a:rPr lang="en-US" sz="1800" dirty="0" smtClean="0">
                <a:latin typeface="+mj-lt"/>
              </a:rPr>
              <a:t>Nick is talking to a friend about his birthday presents.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What present did each person give him? </a:t>
            </a:r>
          </a:p>
          <a:p>
            <a:pPr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en-US" sz="1800" dirty="0" smtClean="0">
                <a:latin typeface="+mj-lt"/>
              </a:rPr>
              <a:t>    For questions 1−2, write a letter A−B next to each person</a:t>
            </a:r>
            <a:r>
              <a:rPr lang="sk-SK" sz="1800" dirty="0" smtClean="0">
                <a:latin typeface="+mj-lt"/>
              </a:rPr>
              <a:t>.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374063" cy="1066800"/>
          </a:xfrm>
        </p:spPr>
        <p:txBody>
          <a:bodyPr>
            <a:normAutofit fontScale="90000"/>
          </a:bodyPr>
          <a:lstStyle/>
          <a:p>
            <a:r>
              <a:rPr lang="sk-SK" smtClean="0"/>
              <a:t>Listening III  – sústreďujeme sa na 			   podstatné informácie</a:t>
            </a:r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>
          <a:xfrm>
            <a:off x="611188" y="3429000"/>
            <a:ext cx="8229600" cy="4076700"/>
          </a:xfrm>
        </p:spPr>
        <p:txBody>
          <a:bodyPr/>
          <a:lstStyle/>
          <a:p>
            <a:pPr lvl="4">
              <a:buFont typeface="Georgia" pitchFamily="18" charset="0"/>
              <a:buNone/>
            </a:pPr>
            <a:r>
              <a:rPr lang="sk-SK" b="1" smtClean="0">
                <a:solidFill>
                  <a:schemeClr val="tx1"/>
                </a:solidFill>
                <a:latin typeface="Trebuchet MS" pitchFamily="34" charset="0"/>
                <a:cs typeface="Aharoni" pitchFamily="2" charset="-79"/>
              </a:rPr>
              <a:t>			TRAIN</a:t>
            </a:r>
          </a:p>
          <a:p>
            <a:pPr lvl="4">
              <a:buFont typeface="Georgia" pitchFamily="18" charset="0"/>
              <a:buNone/>
            </a:pPr>
            <a:endParaRPr lang="sk-SK" b="1" smtClean="0">
              <a:solidFill>
                <a:schemeClr val="tx1"/>
              </a:solidFill>
              <a:latin typeface="Trebuchet MS" pitchFamily="34" charset="0"/>
              <a:cs typeface="Aharoni" pitchFamily="2" charset="-79"/>
            </a:endParaRPr>
          </a:p>
          <a:p>
            <a:pPr lvl="4">
              <a:buFont typeface="Georgia" pitchFamily="18" charset="0"/>
              <a:buNone/>
            </a:pPr>
            <a:endParaRPr lang="sk-SK" b="1" smtClean="0">
              <a:solidFill>
                <a:schemeClr val="tx1"/>
              </a:solidFill>
              <a:latin typeface="Trebuchet MS" pitchFamily="34" charset="0"/>
              <a:cs typeface="Aharoni" pitchFamily="2" charset="-79"/>
            </a:endParaRPr>
          </a:p>
          <a:p>
            <a:pPr lvl="4">
              <a:buFont typeface="Georgia" pitchFamily="18" charset="0"/>
              <a:buNone/>
            </a:pPr>
            <a:r>
              <a:rPr lang="sk-SK" b="1" smtClean="0">
                <a:solidFill>
                  <a:schemeClr val="tx1"/>
                </a:solidFill>
                <a:latin typeface="Trebuchet MS" pitchFamily="34" charset="0"/>
                <a:cs typeface="Aharoni" pitchFamily="2" charset="-79"/>
              </a:rPr>
              <a:t>To:		3.   .........................</a:t>
            </a:r>
          </a:p>
        </p:txBody>
      </p:sp>
      <p:pic>
        <p:nvPicPr>
          <p:cNvPr id="4" name="Listening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0968" y="5733256"/>
            <a:ext cx="876945" cy="8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0" y="7651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smtClean="0"/>
              <a:t>READING COMPREHENSION I – </a:t>
            </a:r>
            <a:r>
              <a:rPr lang="sk-SK" sz="3200" smtClean="0"/>
              <a:t>porozumenie významu</a:t>
            </a:r>
          </a:p>
        </p:txBody>
      </p:sp>
      <p:pic>
        <p:nvPicPr>
          <p:cNvPr id="29699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46" t="25000" r="65353" b="64021"/>
          <a:stretch>
            <a:fillRect/>
          </a:stretch>
        </p:blipFill>
        <p:spPr>
          <a:xfrm>
            <a:off x="323850" y="2924175"/>
            <a:ext cx="5113338" cy="1727200"/>
          </a:xfrm>
        </p:spPr>
      </p:pic>
      <p:pic>
        <p:nvPicPr>
          <p:cNvPr id="29700" name="Obrázok 4"/>
          <p:cNvPicPr>
            <a:picLocks noChangeAspect="1"/>
          </p:cNvPicPr>
          <p:nvPr/>
        </p:nvPicPr>
        <p:blipFill>
          <a:blip r:embed="rId2" cstate="print"/>
          <a:srcRect l="40791" t="46428" r="37816" b="33855"/>
          <a:stretch>
            <a:fillRect/>
          </a:stretch>
        </p:blipFill>
        <p:spPr bwMode="auto">
          <a:xfrm>
            <a:off x="5435600" y="2708275"/>
            <a:ext cx="37084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ok 5"/>
          <p:cNvPicPr>
            <a:picLocks noChangeAspect="1"/>
          </p:cNvPicPr>
          <p:nvPr/>
        </p:nvPicPr>
        <p:blipFill>
          <a:blip r:embed="rId2" cstate="print"/>
          <a:srcRect l="40640" t="85750" r="43359" b="5338"/>
          <a:stretch>
            <a:fillRect/>
          </a:stretch>
        </p:blipFill>
        <p:spPr bwMode="auto">
          <a:xfrm>
            <a:off x="5430838" y="4941888"/>
            <a:ext cx="3713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BlokTextu 6"/>
          <p:cNvSpPr txBox="1">
            <a:spLocks noChangeArrowheads="1"/>
          </p:cNvSpPr>
          <p:nvPr/>
        </p:nvSpPr>
        <p:spPr bwMode="auto">
          <a:xfrm>
            <a:off x="827088" y="6021388"/>
            <a:ext cx="4392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250825" y="3500438"/>
            <a:ext cx="4392613" cy="4000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000" dirty="0">
                <a:solidFill>
                  <a:schemeClr val="tx1"/>
                </a:solidFill>
                <a:latin typeface="+mj-lt"/>
              </a:rPr>
              <a:t>Which notice says this?</a:t>
            </a:r>
          </a:p>
        </p:txBody>
      </p:sp>
      <p:sp>
        <p:nvSpPr>
          <p:cNvPr id="29704" name="BlokTextu 7"/>
          <p:cNvSpPr txBox="1">
            <a:spLocks noChangeArrowheads="1"/>
          </p:cNvSpPr>
          <p:nvPr/>
        </p:nvSpPr>
        <p:spPr bwMode="auto">
          <a:xfrm>
            <a:off x="323850" y="2565400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/>
              <a:t>1.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292725" y="2924175"/>
            <a:ext cx="142875" cy="286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b="1" dirty="0">
                <a:latin typeface="+mj-lt"/>
              </a:rPr>
              <a:t>A</a:t>
            </a:r>
          </a:p>
          <a:p>
            <a:pPr>
              <a:defRPr/>
            </a:pPr>
            <a:endParaRPr lang="sk-SK" b="1" dirty="0">
              <a:latin typeface="+mj-lt"/>
            </a:endParaRPr>
          </a:p>
          <a:p>
            <a:pPr>
              <a:defRPr/>
            </a:pPr>
            <a:endParaRPr lang="sk-SK" b="1" dirty="0">
              <a:latin typeface="+mj-lt"/>
            </a:endParaRPr>
          </a:p>
          <a:p>
            <a:pPr>
              <a:defRPr/>
            </a:pPr>
            <a:endParaRPr lang="sk-SK" b="1" dirty="0">
              <a:latin typeface="+mj-lt"/>
            </a:endParaRPr>
          </a:p>
          <a:p>
            <a:pPr>
              <a:defRPr/>
            </a:pPr>
            <a:endParaRPr lang="sk-SK" b="1" dirty="0">
              <a:latin typeface="+mj-lt"/>
            </a:endParaRPr>
          </a:p>
          <a:p>
            <a:pPr>
              <a:defRPr/>
            </a:pPr>
            <a:r>
              <a:rPr lang="sk-SK" b="1" dirty="0">
                <a:latin typeface="+mj-lt"/>
              </a:rPr>
              <a:t>B</a:t>
            </a:r>
          </a:p>
          <a:p>
            <a:pPr>
              <a:defRPr/>
            </a:pPr>
            <a:endParaRPr lang="sk-SK" b="1" dirty="0">
              <a:latin typeface="+mj-lt"/>
            </a:endParaRPr>
          </a:p>
          <a:p>
            <a:pPr>
              <a:defRPr/>
            </a:pPr>
            <a:endParaRPr lang="sk-SK" b="1" dirty="0">
              <a:latin typeface="+mj-lt"/>
            </a:endParaRPr>
          </a:p>
          <a:p>
            <a:pPr>
              <a:defRPr/>
            </a:pPr>
            <a:endParaRPr lang="sk-SK" b="1" dirty="0">
              <a:latin typeface="+mj-lt"/>
            </a:endParaRPr>
          </a:p>
          <a:p>
            <a:pPr>
              <a:defRPr/>
            </a:pPr>
            <a:r>
              <a:rPr lang="sk-SK" b="1" dirty="0">
                <a:latin typeface="+mj-lt"/>
              </a:rPr>
              <a:t>C</a:t>
            </a:r>
          </a:p>
        </p:txBody>
      </p:sp>
      <p:pic>
        <p:nvPicPr>
          <p:cNvPr id="29706" name="Obrázok 9"/>
          <p:cNvPicPr>
            <a:picLocks noChangeAspect="1" noChangeArrowheads="1"/>
          </p:cNvPicPr>
          <p:nvPr/>
        </p:nvPicPr>
        <p:blipFill>
          <a:blip r:embed="rId3" cstate="print"/>
          <a:srcRect l="25835" t="64355" r="67467" b="24342"/>
          <a:stretch>
            <a:fillRect/>
          </a:stretch>
        </p:blipFill>
        <p:spPr bwMode="auto">
          <a:xfrm>
            <a:off x="250825" y="3933825"/>
            <a:ext cx="3857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1727200"/>
          </a:xfrm>
        </p:spPr>
        <p:txBody>
          <a:bodyPr/>
          <a:lstStyle/>
          <a:p>
            <a:r>
              <a:rPr lang="sk-SK" smtClean="0"/>
              <a:t>READING COMPREHENSION II –</a:t>
            </a:r>
            <a:r>
              <a:rPr lang="sk-SK" sz="3200" smtClean="0"/>
              <a:t>porozumenie významu a funkcie slov vo vete</a:t>
            </a: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395288" y="2852738"/>
            <a:ext cx="8229600" cy="3195637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sk-SK" sz="2000" b="1" dirty="0" smtClean="0">
                <a:latin typeface="+mj-lt"/>
              </a:rPr>
              <a:t>2. </a:t>
            </a:r>
            <a:r>
              <a:rPr lang="en-US" sz="2000" dirty="0" smtClean="0">
                <a:latin typeface="+mj-lt"/>
              </a:rPr>
              <a:t>I ...... to Tokyo last year for two weeks.</a:t>
            </a:r>
          </a:p>
          <a:p>
            <a:pPr>
              <a:defRPr/>
            </a:pPr>
            <a:endParaRPr lang="en-US" sz="20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000" dirty="0" smtClean="0">
                <a:latin typeface="+mj-lt"/>
              </a:rPr>
              <a:t>   </a:t>
            </a:r>
            <a:r>
              <a:rPr lang="en-US" sz="2000" b="1" dirty="0" smtClean="0">
                <a:latin typeface="+mj-lt"/>
              </a:rPr>
              <a:t>A.</a:t>
            </a:r>
            <a:r>
              <a:rPr lang="en-US" sz="2000" dirty="0" smtClean="0">
                <a:latin typeface="+mj-lt"/>
              </a:rPr>
              <a:t> bought      </a:t>
            </a:r>
            <a:r>
              <a:rPr lang="sk-SK" sz="2000" dirty="0" smtClean="0">
                <a:latin typeface="+mj-lt"/>
              </a:rPr>
              <a:t>       </a:t>
            </a:r>
            <a:r>
              <a:rPr lang="en-US" sz="2000" b="1" dirty="0" smtClean="0">
                <a:latin typeface="+mj-lt"/>
              </a:rPr>
              <a:t>B.</a:t>
            </a:r>
            <a:r>
              <a:rPr lang="en-US" sz="2000" dirty="0" smtClean="0">
                <a:latin typeface="+mj-lt"/>
              </a:rPr>
              <a:t> went  </a:t>
            </a:r>
            <a:r>
              <a:rPr lang="sk-SK" sz="2000" dirty="0" smtClean="0"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C.</a:t>
            </a:r>
            <a:r>
              <a:rPr lang="en-US" sz="2000" dirty="0" smtClean="0">
                <a:latin typeface="+mj-lt"/>
              </a:rPr>
              <a:t> enjoyed</a:t>
            </a:r>
            <a:endParaRPr lang="sk-SK" sz="20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400" b="1" dirty="0" smtClean="0">
                <a:latin typeface="+mj-lt"/>
              </a:rPr>
              <a:t> 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000" b="1" dirty="0" smtClean="0">
                <a:latin typeface="+mj-lt"/>
              </a:rPr>
              <a:t>3. </a:t>
            </a:r>
            <a:r>
              <a:rPr lang="en-US" sz="2000" b="1" dirty="0" smtClean="0">
                <a:latin typeface="+mj-lt"/>
              </a:rPr>
              <a:t>George Boll</a:t>
            </a:r>
          </a:p>
          <a:p>
            <a:pPr>
              <a:buFont typeface="Georgia" pitchFamily="18" charset="0"/>
              <a:buNone/>
              <a:defRPr/>
            </a:pPr>
            <a:r>
              <a:rPr lang="en-US" sz="2000" dirty="0" smtClean="0">
                <a:latin typeface="+mj-lt"/>
              </a:rPr>
              <a:t>   </a:t>
            </a:r>
            <a:r>
              <a:rPr lang="sk-SK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George Boll ..... born on a farm in the hills. </a:t>
            </a:r>
          </a:p>
          <a:p>
            <a:pPr>
              <a:buFont typeface="Georgia" pitchFamily="18" charset="0"/>
              <a:buNone/>
              <a:defRPr/>
            </a:pPr>
            <a:r>
              <a:rPr lang="en-US" sz="2000" dirty="0" smtClean="0">
                <a:latin typeface="+mj-lt"/>
              </a:rPr>
              <a:t>	</a:t>
            </a:r>
            <a:r>
              <a:rPr lang="sk-SK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He lived there with his family for thirteen years</a:t>
            </a:r>
            <a:r>
              <a:rPr lang="en-US" sz="2400" dirty="0" smtClean="0">
                <a:latin typeface="+mj-lt"/>
              </a:rPr>
              <a:t>. </a:t>
            </a:r>
          </a:p>
          <a:p>
            <a:pPr>
              <a:buFont typeface="Georgia" pitchFamily="18" charset="0"/>
              <a:buNone/>
              <a:defRPr/>
            </a:pPr>
            <a:endParaRPr lang="sk-SK" sz="2000" dirty="0" smtClean="0">
              <a:latin typeface="+mj-lt"/>
            </a:endParaRPr>
          </a:p>
          <a:p>
            <a:pPr marL="623887" indent="-514350">
              <a:buFont typeface="Georgia" pitchFamily="18" charset="0"/>
              <a:buNone/>
              <a:defRPr/>
            </a:pPr>
            <a:r>
              <a:rPr lang="sk-SK" sz="2000" dirty="0" smtClean="0">
                <a:latin typeface="+mj-lt"/>
              </a:rPr>
              <a:t>   </a:t>
            </a:r>
            <a:r>
              <a:rPr lang="en-US" sz="2000" b="1" dirty="0" smtClean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. </a:t>
            </a:r>
            <a:r>
              <a:rPr lang="sk-SK" sz="2000" dirty="0" smtClean="0">
                <a:latin typeface="+mj-lt"/>
              </a:rPr>
              <a:t>to               </a:t>
            </a:r>
            <a:r>
              <a:rPr lang="en-US" sz="2000" b="1" dirty="0" smtClean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. was             </a:t>
            </a:r>
            <a:r>
              <a:rPr lang="en-US" sz="2000" b="1" dirty="0" smtClean="0">
                <a:latin typeface="+mj-lt"/>
              </a:rPr>
              <a:t>C</a:t>
            </a:r>
            <a:r>
              <a:rPr lang="en-US" sz="2000" dirty="0" smtClean="0">
                <a:latin typeface="+mj-lt"/>
              </a:rPr>
              <a:t>.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sk-SK" smtClean="0"/>
              <a:t>READING COMPREHENSION III – </a:t>
            </a:r>
            <a:r>
              <a:rPr lang="sk-SK" sz="3200" smtClean="0"/>
              <a:t>porozumenie významu vety, súvislého textu: logické úsudky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Georgia" pitchFamily="18" charset="0"/>
              <a:buNone/>
              <a:defRPr/>
            </a:pPr>
            <a:endParaRPr lang="sk-SK" dirty="0" smtClean="0"/>
          </a:p>
          <a:p>
            <a:pPr>
              <a:buFont typeface="Georgia" pitchFamily="18" charset="0"/>
              <a:buNone/>
              <a:defRPr/>
            </a:pPr>
            <a:endParaRPr lang="sk-SK" b="1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b="1" dirty="0" smtClean="0">
                <a:latin typeface="+mj-lt"/>
              </a:rPr>
              <a:t> </a:t>
            </a:r>
            <a:r>
              <a:rPr lang="sk-SK" sz="2000" b="1" dirty="0" smtClean="0">
                <a:latin typeface="+mj-lt"/>
              </a:rPr>
              <a:t>4.</a:t>
            </a:r>
            <a:r>
              <a:rPr lang="sk-SK" b="1" dirty="0" smtClean="0">
                <a:latin typeface="+mj-lt"/>
              </a:rPr>
              <a:t> George </a:t>
            </a:r>
            <a:r>
              <a:rPr lang="en-US" b="1" dirty="0" smtClean="0">
                <a:latin typeface="+mj-lt"/>
              </a:rPr>
              <a:t>B</a:t>
            </a:r>
            <a:r>
              <a:rPr lang="sk-SK" b="1" dirty="0" err="1" smtClean="0">
                <a:latin typeface="+mj-lt"/>
              </a:rPr>
              <a:t>oll</a:t>
            </a:r>
            <a:endParaRPr lang="en-US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dirty="0" smtClean="0">
                <a:latin typeface="+mj-lt"/>
              </a:rPr>
              <a:t>  </a:t>
            </a:r>
            <a:r>
              <a:rPr lang="en-US" sz="2000" dirty="0" smtClean="0">
                <a:latin typeface="+mj-lt"/>
              </a:rPr>
              <a:t>George Boll was born on a farm in the hills. </a:t>
            </a:r>
          </a:p>
          <a:p>
            <a:pPr>
              <a:buFont typeface="Georgia" pitchFamily="18" charset="0"/>
              <a:buNone/>
              <a:defRPr/>
            </a:pPr>
            <a:r>
              <a:rPr lang="en-US" sz="2000" dirty="0" smtClean="0">
                <a:latin typeface="+mj-lt"/>
              </a:rPr>
              <a:t>	He lived there with his family for thirteen years.</a:t>
            </a:r>
          </a:p>
          <a:p>
            <a:pPr>
              <a:buFont typeface="Georgia" pitchFamily="18" charset="0"/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sz="2000" dirty="0" smtClean="0">
                <a:latin typeface="+mj-lt"/>
              </a:rPr>
              <a:t>       </a:t>
            </a:r>
            <a:r>
              <a:rPr lang="en-US" sz="2000" u="sng" dirty="0" smtClean="0">
                <a:latin typeface="+mj-lt"/>
              </a:rPr>
              <a:t>George Boll lived alone for thirteen years. </a:t>
            </a:r>
          </a:p>
          <a:p>
            <a:pPr marL="623887" indent="-514350">
              <a:buFont typeface="Georgia" pitchFamily="18" charset="0"/>
              <a:buNone/>
              <a:defRPr/>
            </a:pPr>
            <a:r>
              <a:rPr lang="en-US" sz="2000" dirty="0" smtClean="0">
                <a:latin typeface="+mj-lt"/>
              </a:rPr>
              <a:t>      </a:t>
            </a:r>
          </a:p>
          <a:p>
            <a:pPr marL="623887" indent="-514350">
              <a:buFont typeface="Georgia" pitchFamily="18" charset="0"/>
              <a:buNone/>
              <a:defRPr/>
            </a:pPr>
            <a:r>
              <a:rPr lang="en-US" sz="2000" dirty="0" smtClean="0">
                <a:latin typeface="+mj-lt"/>
              </a:rPr>
              <a:t>      </a:t>
            </a:r>
            <a:r>
              <a:rPr lang="sk-SK" sz="2000" dirty="0" smtClean="0">
                <a:latin typeface="+mj-lt"/>
              </a:rPr>
              <a:t>	</a:t>
            </a:r>
            <a:r>
              <a:rPr lang="en-US" sz="2000" b="1" dirty="0" smtClean="0">
                <a:latin typeface="+mj-lt"/>
              </a:rPr>
              <a:t>A.  </a:t>
            </a:r>
            <a:r>
              <a:rPr lang="en-US" sz="2000" dirty="0" smtClean="0">
                <a:latin typeface="+mj-lt"/>
              </a:rPr>
              <a:t>Right            </a:t>
            </a:r>
            <a:r>
              <a:rPr lang="en-US" sz="2000" b="1" dirty="0" smtClean="0">
                <a:latin typeface="+mj-lt"/>
              </a:rPr>
              <a:t>B. </a:t>
            </a:r>
            <a:r>
              <a:rPr lang="en-US" sz="2000" dirty="0" smtClean="0">
                <a:latin typeface="+mj-lt"/>
              </a:rPr>
              <a:t>Wrong      </a:t>
            </a:r>
            <a:r>
              <a:rPr lang="en-US" sz="2000" b="1" dirty="0" smtClean="0">
                <a:latin typeface="+mj-lt"/>
              </a:rPr>
              <a:t>C. </a:t>
            </a:r>
            <a:r>
              <a:rPr lang="en-US" sz="2000" dirty="0" smtClean="0">
                <a:latin typeface="+mj-lt"/>
              </a:rPr>
              <a:t>Doesn't say</a:t>
            </a:r>
          </a:p>
          <a:p>
            <a:pPr>
              <a:defRPr/>
            </a:pP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1296988"/>
          </a:xfrm>
        </p:spPr>
        <p:txBody>
          <a:bodyPr>
            <a:normAutofit fontScale="90000"/>
          </a:bodyPr>
          <a:lstStyle/>
          <a:p>
            <a:r>
              <a:rPr lang="sk-SK" smtClean="0"/>
              <a:t>READING COMPREHENSION IV – </a:t>
            </a:r>
            <a:r>
              <a:rPr lang="sk-SK" sz="3200" smtClean="0"/>
              <a:t>porozumenie významu vety, slovná zásoba, gramatika, spelling</a:t>
            </a:r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0" y="3357563"/>
            <a:ext cx="9144000" cy="2663825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   </a:t>
            </a:r>
            <a:r>
              <a:rPr lang="sk-SK" sz="2000" b="1" dirty="0" smtClean="0">
                <a:latin typeface="+mj-lt"/>
              </a:rPr>
              <a:t>5.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   </a:t>
            </a:r>
            <a:r>
              <a:rPr lang="en-US" sz="2400" dirty="0" smtClean="0">
                <a:latin typeface="+mj-lt"/>
              </a:rPr>
              <a:t>George Boll was born on a farm in the hills. He lived</a:t>
            </a:r>
            <a:r>
              <a:rPr lang="sk-SK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there with his family for thirteen years.</a:t>
            </a:r>
            <a:r>
              <a:rPr lang="sk-SK" sz="2400" dirty="0" smtClean="0">
                <a:latin typeface="+mj-lt"/>
              </a:rPr>
              <a:t> 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    ....</a:t>
            </a:r>
            <a:r>
              <a:rPr lang="en-US" sz="2400" b="1" dirty="0" smtClean="0">
                <a:latin typeface="+mj-lt"/>
              </a:rPr>
              <a:t>...</a:t>
            </a:r>
            <a:r>
              <a:rPr lang="en-US" sz="2400" dirty="0" smtClean="0">
                <a:latin typeface="+mj-lt"/>
              </a:rPr>
              <a:t> </a:t>
            </a:r>
            <a:r>
              <a:rPr lang="sk-SK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grew their own</a:t>
            </a:r>
            <a:r>
              <a:rPr lang="sk-SK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food. </a:t>
            </a: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+mj-lt"/>
              </a:rPr>
              <a:t>   </a:t>
            </a:r>
            <a:r>
              <a:rPr lang="sk-SK" sz="2000" i="1" dirty="0" smtClean="0">
                <a:latin typeface="+mj-lt"/>
              </a:rPr>
              <a:t>Vlastný výber slova </a:t>
            </a:r>
            <a:endParaRPr lang="en-US" sz="2000" i="1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sk-SK" dirty="0" smtClean="0"/>
          </a:p>
          <a:p>
            <a:pPr>
              <a:buFont typeface="Georgia" pitchFamily="18" charset="0"/>
              <a:buNone/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Vlastná 2">
      <a:dk1>
        <a:sysClr val="windowText" lastClr="000000"/>
      </a:dk1>
      <a:lt1>
        <a:sysClr val="window" lastClr="FFFFFF"/>
      </a:lt1>
      <a:dk2>
        <a:srgbClr val="92D050"/>
      </a:dk2>
      <a:lt2>
        <a:srgbClr val="C5D1D7"/>
      </a:lt2>
      <a:accent1>
        <a:srgbClr val="542378"/>
      </a:accent1>
      <a:accent2>
        <a:srgbClr val="FFE947"/>
      </a:accent2>
      <a:accent3>
        <a:srgbClr val="00B0F0"/>
      </a:accent3>
      <a:accent4>
        <a:srgbClr val="8C7B70"/>
      </a:accent4>
      <a:accent5>
        <a:srgbClr val="8FB08C"/>
      </a:accent5>
      <a:accent6>
        <a:srgbClr val="7030A0"/>
      </a:accent6>
      <a:hlink>
        <a:srgbClr val="00A3D6"/>
      </a:hlink>
      <a:folHlink>
        <a:srgbClr val="7030A0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717</Words>
  <Application>Microsoft Office PowerPoint</Application>
  <PresentationFormat>On-screen Show (4:3)</PresentationFormat>
  <Paragraphs>229</Paragraphs>
  <Slides>25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Mestský</vt:lpstr>
      <vt:lpstr>Súkromné bilingválne gymnázium BESST  Ukážky príkladov  k prijímacím skúškam 31.03.2015                                    </vt:lpstr>
      <vt:lpstr>TYPY ÚLOH V TESTE          Z ANGLICKÉHO JAZYKA</vt:lpstr>
      <vt:lpstr>Listening I - porovnávame</vt:lpstr>
      <vt:lpstr>Listening II – vyberáme na základe      informácií, opisu</vt:lpstr>
      <vt:lpstr>Listening III  – sústreďujeme sa na       podstatné informácie</vt:lpstr>
      <vt:lpstr>READING COMPREHENSION I – porozumenie významu</vt:lpstr>
      <vt:lpstr>READING COMPREHENSION II –porozumenie významu a funkcie slov vo vete</vt:lpstr>
      <vt:lpstr>READING COMPREHENSION III – porozumenie významu vety, súvislého textu: logické úsudky</vt:lpstr>
      <vt:lpstr>READING COMPREHENSION IV – porozumenie významu vety, slovná zásoba, gramatika, spelling</vt:lpstr>
      <vt:lpstr>READING COMPREHENSION V – slovná zásoba, spelling</vt:lpstr>
      <vt:lpstr>WRITING  I</vt:lpstr>
      <vt:lpstr>WRITING II </vt:lpstr>
      <vt:lpstr>SPEAKING   I</vt:lpstr>
      <vt:lpstr>SPEAKING II</vt:lpstr>
      <vt:lpstr>TYPY ÚLOH V TESTE ZO VŠP</vt:lpstr>
      <vt:lpstr>VERBÁLNE SCHOPNOSTI I</vt:lpstr>
      <vt:lpstr>VERBÁLNE SCHOPNOSTI II</vt:lpstr>
      <vt:lpstr>VERBÁLNE SCHOPNOSTI III</vt:lpstr>
      <vt:lpstr>VERBÁLNE SCHOPNOSTI IV</vt:lpstr>
      <vt:lpstr>VERBÁLNE SCHOPNOSTI V</vt:lpstr>
      <vt:lpstr>ANALYTICKÉ SCHOPNOSTI I </vt:lpstr>
      <vt:lpstr>ANALYTICKÉ SCHOPNOSTI II </vt:lpstr>
      <vt:lpstr>ANALYTICKÉ SCHOPNOSTI III </vt:lpstr>
      <vt:lpstr>KVANTITATÍVNE SCHOPNOSTI I</vt:lpstr>
      <vt:lpstr>KVANTITATÍVNE SCHOPNOSTI II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Súkromné bilingválne gymnázium BESST  Ukážky príkladov testovania pre 17.6.2014                                    </dc:title>
  <dc:creator>SPU</dc:creator>
  <cp:lastModifiedBy>LuciaK</cp:lastModifiedBy>
  <cp:revision>19</cp:revision>
  <dcterms:created xsi:type="dcterms:W3CDTF">2014-04-04T07:39:59Z</dcterms:created>
  <dcterms:modified xsi:type="dcterms:W3CDTF">2014-12-10T10:17:20Z</dcterms:modified>
</cp:coreProperties>
</file>